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9" r:id="rId4"/>
    <p:sldId id="261" r:id="rId5"/>
    <p:sldId id="262" r:id="rId6"/>
    <p:sldId id="263" r:id="rId7"/>
    <p:sldId id="266" r:id="rId8"/>
    <p:sldId id="267" r:id="rId9"/>
    <p:sldId id="264" r:id="rId10"/>
    <p:sldId id="269" r:id="rId11"/>
    <p:sldId id="272" r:id="rId12"/>
    <p:sldId id="273" r:id="rId13"/>
    <p:sldId id="280" r:id="rId14"/>
    <p:sldId id="276" r:id="rId15"/>
    <p:sldId id="281" r:id="rId16"/>
    <p:sldId id="277" r:id="rId17"/>
    <p:sldId id="282" r:id="rId18"/>
    <p:sldId id="278" r:id="rId19"/>
    <p:sldId id="279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CB"/>
    <a:srgbClr val="FF7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56"/>
    <p:restoredTop sz="91328"/>
  </p:normalViewPr>
  <p:slideViewPr>
    <p:cSldViewPr snapToGrid="0" snapToObjects="1">
      <p:cViewPr>
        <p:scale>
          <a:sx n="86" d="100"/>
          <a:sy n="86" d="100"/>
        </p:scale>
        <p:origin x="14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7AC20-2BEA-F744-93BE-87B2E5936748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00BDF-3522-C14A-B697-5477723C830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588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00BDF-3522-C14A-B697-5477723C830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58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00BDF-3522-C14A-B697-5477723C830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4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00BDF-3522-C14A-B697-5477723C830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619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00BDF-3522-C14A-B697-5477723C830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16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46A2BFF-14E2-894D-B752-6CACC090D184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41D07A-E7B1-9F45-850C-D4D6E050F2FC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5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de l’OUTIL CANVA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95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24" y="514350"/>
            <a:ext cx="10150739" cy="600411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11449" y="514350"/>
            <a:ext cx="5981481" cy="4372444"/>
          </a:xfrm>
          <a:prstGeom prst="rect">
            <a:avLst/>
          </a:prstGeom>
          <a:solidFill>
            <a:srgbClr val="FF7A63">
              <a:alpha val="29000"/>
            </a:srgbClr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02189" y="1684909"/>
            <a:ext cx="101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smtClean="0"/>
              <a:t>1️⃣</a:t>
            </a:r>
            <a:endParaRPr lang="fr-FR" sz="6000"/>
          </a:p>
        </p:txBody>
      </p:sp>
    </p:spTree>
    <p:extLst>
      <p:ext uri="{BB962C8B-B14F-4D97-AF65-F5344CB8AC3E}">
        <p14:creationId xmlns:p14="http://schemas.microsoft.com/office/powerpoint/2010/main" val="22165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68" y="514349"/>
            <a:ext cx="10316464" cy="610213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383957" y="514349"/>
            <a:ext cx="4065373" cy="4453067"/>
          </a:xfrm>
          <a:prstGeom prst="rect">
            <a:avLst/>
          </a:prstGeom>
          <a:solidFill>
            <a:srgbClr val="FF7A63">
              <a:alpha val="29000"/>
            </a:srgbClr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286203" y="2233050"/>
            <a:ext cx="101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smtClean="0"/>
              <a:t>2️⃣⃣</a:t>
            </a:r>
            <a:endParaRPr lang="fr-FR" sz="6000"/>
          </a:p>
        </p:txBody>
      </p:sp>
    </p:spTree>
    <p:extLst>
      <p:ext uri="{BB962C8B-B14F-4D97-AF65-F5344CB8AC3E}">
        <p14:creationId xmlns:p14="http://schemas.microsoft.com/office/powerpoint/2010/main" val="10707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514349"/>
            <a:ext cx="10316464" cy="610213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68400" y="4953000"/>
            <a:ext cx="10316464" cy="1663484"/>
          </a:xfrm>
          <a:prstGeom prst="rect">
            <a:avLst/>
          </a:prstGeom>
          <a:solidFill>
            <a:srgbClr val="FF7A63">
              <a:alpha val="9000"/>
            </a:srgbClr>
          </a:solidFill>
          <a:ln w="476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954453" y="5381842"/>
            <a:ext cx="101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3️⃣⃣⃣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9317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24" y="514350"/>
            <a:ext cx="10150739" cy="600411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11449" y="514350"/>
            <a:ext cx="5981481" cy="4372444"/>
          </a:xfrm>
          <a:prstGeom prst="rect">
            <a:avLst/>
          </a:prstGeom>
          <a:solidFill>
            <a:srgbClr val="FF7A63">
              <a:alpha val="29000"/>
            </a:srgbClr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02189" y="1684909"/>
            <a:ext cx="101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smtClean="0"/>
              <a:t>1️⃣</a:t>
            </a:r>
            <a:endParaRPr lang="fr-FR" sz="6000"/>
          </a:p>
        </p:txBody>
      </p:sp>
    </p:spTree>
    <p:extLst>
      <p:ext uri="{BB962C8B-B14F-4D97-AF65-F5344CB8AC3E}">
        <p14:creationId xmlns:p14="http://schemas.microsoft.com/office/powerpoint/2010/main" val="10658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951094" y="268961"/>
            <a:ext cx="6026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quel est leur profil ?  Plusieurs cibles ? </a:t>
            </a:r>
          </a:p>
          <a:p>
            <a:r>
              <a:rPr lang="fr-FR" dirty="0" smtClean="0"/>
              <a:t>B2B : TPE, </a:t>
            </a:r>
            <a:r>
              <a:rPr lang="fr-FR" dirty="0" err="1" smtClean="0"/>
              <a:t>PMe</a:t>
            </a:r>
            <a:r>
              <a:rPr lang="fr-FR" dirty="0" smtClean="0"/>
              <a:t>, ETI, FM</a:t>
            </a:r>
          </a:p>
          <a:p>
            <a:r>
              <a:rPr lang="fr-FR" dirty="0" smtClean="0"/>
              <a:t>B2C : critères sociodémographiques </a:t>
            </a:r>
          </a:p>
          <a:p>
            <a:r>
              <a:rPr lang="fr-FR" dirty="0" smtClean="0"/>
              <a:t>Et aussi : valeurs comme la sécurité/le risque, santé, économie €, personnalisation</a:t>
            </a:r>
            <a:r>
              <a:rPr lang="mr-IN" dirty="0" smtClean="0"/>
              <a:t>…</a:t>
            </a:r>
            <a:r>
              <a:rPr lang="fr-FR" dirty="0"/>
              <a:t> </a:t>
            </a:r>
            <a:r>
              <a:rPr lang="fr-FR" dirty="0" smtClean="0"/>
              <a:t>      Ex : Airbnb, Lidl,</a:t>
            </a:r>
          </a:p>
          <a:p>
            <a:r>
              <a:rPr lang="fr-FR" dirty="0" smtClean="0"/>
              <a:t>- Quel est la taille du marché ? de masse /de niche.</a:t>
            </a:r>
          </a:p>
          <a:p>
            <a:r>
              <a:rPr lang="fr-FR" dirty="0" smtClean="0"/>
              <a:t>Exemples : ordis pour gamers, luxe</a:t>
            </a:r>
            <a:r>
              <a:rPr lang="mr-IN" dirty="0" smtClean="0"/>
              <a:t>…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53545" y="2259362"/>
            <a:ext cx="4482059" cy="107721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Les Canaux</a:t>
            </a:r>
            <a:r>
              <a:rPr lang="fr-FR" sz="2800" b="1" dirty="0" smtClean="0"/>
              <a:t> </a:t>
            </a:r>
            <a:r>
              <a:rPr lang="fr-FR" dirty="0" smtClean="0"/>
              <a:t>:  comment allez-vous vendre vos produits ? Web/mobile </a:t>
            </a:r>
            <a:r>
              <a:rPr lang="mr-IN" dirty="0" smtClean="0"/>
              <a:t>–</a:t>
            </a:r>
            <a:r>
              <a:rPr lang="fr-FR" dirty="0" smtClean="0"/>
              <a:t> intermédiaires ?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4" y="3673025"/>
            <a:ext cx="4043701" cy="297907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556" y="2813089"/>
            <a:ext cx="4726586" cy="3839014"/>
          </a:xfrm>
          <a:prstGeom prst="rect">
            <a:avLst/>
          </a:prstGeom>
          <a:solidFill>
            <a:srgbClr val="FFD2CB"/>
          </a:solidFill>
          <a:ln w="28575">
            <a:solidFill>
              <a:srgbClr val="FF0000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5" y="284618"/>
            <a:ext cx="5511800" cy="16383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33519" y="4343779"/>
            <a:ext cx="2327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Tous les contacts entre votre entreprise et le client de la phase de découverte/demande d’informations/accueil à la facturation, SAV</a:t>
            </a:r>
            <a:r>
              <a:rPr lang="mr-IN" dirty="0" smtClean="0"/>
              <a:t>…</a:t>
            </a:r>
            <a:r>
              <a:rPr lang="fr-F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68" y="514349"/>
            <a:ext cx="10316464" cy="610213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383957" y="514349"/>
            <a:ext cx="4065373" cy="4453067"/>
          </a:xfrm>
          <a:prstGeom prst="rect">
            <a:avLst/>
          </a:prstGeom>
          <a:solidFill>
            <a:srgbClr val="FF7A63">
              <a:alpha val="29000"/>
            </a:srgbClr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286203" y="2233050"/>
            <a:ext cx="101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smtClean="0"/>
              <a:t>2️⃣⃣</a:t>
            </a:r>
            <a:endParaRPr lang="fr-FR" sz="6000"/>
          </a:p>
        </p:txBody>
      </p:sp>
    </p:spTree>
    <p:extLst>
      <p:ext uri="{BB962C8B-B14F-4D97-AF65-F5344CB8AC3E}">
        <p14:creationId xmlns:p14="http://schemas.microsoft.com/office/powerpoint/2010/main" val="11392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47" y="419516"/>
            <a:ext cx="4483100" cy="27813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2081030"/>
            <a:ext cx="4470400" cy="2755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521" y="4096895"/>
            <a:ext cx="4457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514349"/>
            <a:ext cx="10316464" cy="610213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68400" y="4953000"/>
            <a:ext cx="10316464" cy="1663484"/>
          </a:xfrm>
          <a:prstGeom prst="rect">
            <a:avLst/>
          </a:prstGeom>
          <a:solidFill>
            <a:srgbClr val="FF7A63">
              <a:alpha val="9000"/>
            </a:srgbClr>
          </a:solidFill>
          <a:ln w="476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954453" y="5381842"/>
            <a:ext cx="101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3️⃣⃣⃣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98437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372486" y="755807"/>
            <a:ext cx="5289862" cy="153888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1) </a:t>
            </a:r>
            <a:r>
              <a:rPr lang="fr-FR" sz="1600" b="1" dirty="0" smtClean="0"/>
              <a:t>= </a:t>
            </a:r>
            <a:r>
              <a:rPr lang="fr-FR" b="1" dirty="0" smtClean="0">
                <a:latin typeface="Calibri" charset="0"/>
                <a:ea typeface="Calibri" charset="0"/>
                <a:cs typeface="Calibri" charset="0"/>
              </a:rPr>
              <a:t>Total des revenus générés par vos ≠ cibles de clients </a:t>
            </a:r>
          </a:p>
          <a:p>
            <a:endParaRPr lang="fr-FR" dirty="0" smtClean="0"/>
          </a:p>
          <a:p>
            <a:r>
              <a:rPr lang="fr-FR" dirty="0" smtClean="0"/>
              <a:t>Comment gagnez-vous de l’argent ? vos Prix?  </a:t>
            </a:r>
          </a:p>
          <a:p>
            <a:r>
              <a:rPr lang="fr-FR" dirty="0" smtClean="0"/>
              <a:t>Quel est le CA /gamme ?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492408" y="4416821"/>
            <a:ext cx="516994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2 ) </a:t>
            </a:r>
            <a:r>
              <a:rPr lang="fr-FR" dirty="0" smtClean="0"/>
              <a:t>En contrepartie, combien dépensez vous pour chaque activité</a:t>
            </a:r>
            <a:r>
              <a:rPr lang="fr-FR" smtClean="0"/>
              <a:t> ? </a:t>
            </a:r>
          </a:p>
          <a:p>
            <a:endParaRPr lang="fr-FR" dirty="0" smtClean="0"/>
          </a:p>
          <a:p>
            <a:r>
              <a:rPr lang="fr-FR" dirty="0" smtClean="0"/>
              <a:t>- budget RH ?  études de marché ? Com’, déplacements, informatique, locaux ?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75" y="687049"/>
            <a:ext cx="5422900" cy="1676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08" y="2477893"/>
            <a:ext cx="1727200" cy="14859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75" y="4416821"/>
            <a:ext cx="5617773" cy="19788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3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34" y="239093"/>
            <a:ext cx="10252022" cy="615121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9861" y="6325849"/>
            <a:ext cx="2788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Source : : </a:t>
            </a:r>
            <a:r>
              <a:rPr lang="fr-FR" sz="1100" smtClean="0"/>
              <a:t>1001 startups</a:t>
            </a:r>
            <a:endParaRPr lang="fr-FR" sz="110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1" y="430570"/>
            <a:ext cx="914401" cy="9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4127" y="905127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L’ objectif</a:t>
            </a:r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dirty="0" smtClean="0">
                <a:solidFill>
                  <a:srgbClr val="C00000"/>
                </a:solidFill>
              </a:rPr>
              <a:t>de votre entreprise </a:t>
            </a:r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fr-FR" dirty="0">
                <a:solidFill>
                  <a:srgbClr val="C00000"/>
                </a:solidFill>
              </a:rPr>
              <a:t>Créer de la valeur pour vos </a:t>
            </a:r>
            <a:r>
              <a:rPr lang="fr-FR" dirty="0" smtClean="0">
                <a:solidFill>
                  <a:srgbClr val="C00000"/>
                </a:solidFill>
              </a:rPr>
              <a:t>clients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fr-FR" dirty="0">
                <a:solidFill>
                  <a:schemeClr val="accent2">
                    <a:lumMod val="50000"/>
                  </a:schemeClr>
                </a:solidFill>
              </a:rPr>
            </a:b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28676" y="2404743"/>
            <a:ext cx="11087100" cy="149961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>
                <a:latin typeface="Calibri" charset="0"/>
                <a:ea typeface="Calibri" charset="0"/>
                <a:cs typeface="Calibri" charset="0"/>
              </a:rPr>
              <a:t>La promesse de la valeur que vous allez délivrer à vos utilisateurs est </a:t>
            </a:r>
            <a:r>
              <a:rPr lang="fr-FR" sz="1800" b="1" dirty="0" smtClean="0">
                <a:latin typeface="Calibri" charset="0"/>
                <a:ea typeface="Calibri" charset="0"/>
                <a:cs typeface="Calibri" charset="0"/>
              </a:rPr>
              <a:t>la raison principale pour laquelle vos clients achètent vos produits.</a:t>
            </a:r>
          </a:p>
          <a:p>
            <a:endParaRPr lang="fr-FR" sz="1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1800" dirty="0" smtClean="0">
                <a:latin typeface="Calibri" charset="0"/>
                <a:ea typeface="Calibri" charset="0"/>
                <a:cs typeface="Calibri" charset="0"/>
              </a:rPr>
              <a:t>Vous pouvez avoir </a:t>
            </a:r>
            <a:r>
              <a:rPr lang="fr-FR" sz="1800" b="1" dirty="0" smtClean="0">
                <a:latin typeface="Calibri" charset="0"/>
                <a:ea typeface="Calibri" charset="0"/>
                <a:cs typeface="Calibri" charset="0"/>
              </a:rPr>
              <a:t>une ou plusieurs propositions de valeur </a:t>
            </a:r>
            <a:r>
              <a:rPr lang="fr-FR" sz="1800" dirty="0" smtClean="0">
                <a:latin typeface="Calibri" charset="0"/>
                <a:ea typeface="Calibri" charset="0"/>
                <a:cs typeface="Calibri" charset="0"/>
              </a:rPr>
              <a:t>selon que vous ayez une ou plusieurs offres de services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957" y="4472248"/>
            <a:ext cx="4184819" cy="228747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8" y="5048287"/>
            <a:ext cx="2819400" cy="1346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639" y="4872582"/>
            <a:ext cx="3633727" cy="16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oposition-valeur-airbn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56" y="292916"/>
            <a:ext cx="5393557" cy="3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326956" y="3501449"/>
            <a:ext cx="539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Airbnb ne montre pas un logement, ne parle pas de prix mais une scène de vie.</a:t>
            </a:r>
          </a:p>
          <a:p>
            <a:r>
              <a:rPr lang="fr-FR" b="1" dirty="0" smtClean="0">
                <a:solidFill>
                  <a:srgbClr val="C00000"/>
                </a:solidFill>
              </a:rPr>
              <a:t>le bénéfice client </a:t>
            </a:r>
            <a:r>
              <a:rPr lang="fr-FR" dirty="0" smtClean="0"/>
              <a:t>«  se sentir comme chez soi »</a:t>
            </a:r>
            <a:endParaRPr lang="fr-FR" dirty="0"/>
          </a:p>
        </p:txBody>
      </p:sp>
      <p:pic>
        <p:nvPicPr>
          <p:cNvPr id="2050" name="Picture 2" descr="roposition-valeur-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2" y="3981090"/>
            <a:ext cx="5540828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72172" y="5696246"/>
            <a:ext cx="554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LinkedIn n’est pas un simple réseau social professionnel</a:t>
            </a:r>
          </a:p>
          <a:p>
            <a:r>
              <a:rPr lang="fr-FR" dirty="0" smtClean="0"/>
              <a:t>Il permet de sortir du lot </a:t>
            </a:r>
            <a:endParaRPr lang="fr-FR" dirty="0"/>
          </a:p>
        </p:txBody>
      </p:sp>
      <p:pic>
        <p:nvPicPr>
          <p:cNvPr id="2052" name="Picture 4" descr="roposition-valeur-ope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1" y="178887"/>
            <a:ext cx="5540828" cy="26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72171" y="2986103"/>
            <a:ext cx="554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Vous vous sentez bridés par vos navigateurs : avec Opéra, vous en ferez plus ( et en plus c’est gratuit 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98497" y="5834745"/>
            <a:ext cx="425047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Calibri" charset="0"/>
                <a:ea typeface="Calibri" charset="0"/>
                <a:cs typeface="Calibri" charset="0"/>
              </a:rPr>
              <a:t>métier orienté vers la satisfaction du client</a:t>
            </a:r>
            <a:endParaRPr lang="fr-FR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Coeur 5"/>
          <p:cNvSpPr/>
          <p:nvPr/>
        </p:nvSpPr>
        <p:spPr>
          <a:xfrm>
            <a:off x="11248985" y="5834746"/>
            <a:ext cx="471528" cy="369332"/>
          </a:xfrm>
          <a:prstGeom prst="heart">
            <a:avLst/>
          </a:prstGeom>
          <a:solidFill>
            <a:srgbClr val="FF7A6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2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23426" cy="1499616"/>
          </a:xfrm>
        </p:spPr>
        <p:txBody>
          <a:bodyPr/>
          <a:lstStyle/>
          <a:p>
            <a:r>
              <a:rPr lang="fr-FR" dirty="0" smtClean="0"/>
              <a:t>L’ idée clé </a:t>
            </a:r>
            <a:r>
              <a:rPr lang="fr-FR" smtClean="0"/>
              <a:t>a retenir </a:t>
            </a:r>
            <a:r>
              <a:rPr lang="fr-FR" dirty="0" smtClean="0"/>
              <a:t>: proposition de valeur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8220" cy="4147802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3600" dirty="0" smtClean="0">
                <a:latin typeface="Calibri" charset="0"/>
                <a:ea typeface="Calibri" charset="0"/>
                <a:cs typeface="Calibri" charset="0"/>
              </a:rPr>
              <a:t>=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fr-FR" sz="3200" b="1" dirty="0" smtClean="0">
                <a:latin typeface="Calibri" charset="0"/>
                <a:ea typeface="Calibri" charset="0"/>
                <a:cs typeface="Calibri" charset="0"/>
              </a:rPr>
              <a:t>Proposition de </a:t>
            </a:r>
            <a:r>
              <a:rPr lang="fr-FR" sz="32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valeur</a:t>
            </a:r>
            <a:r>
              <a:rPr lang="fr-FR" sz="32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200" b="1" u="sng" dirty="0" smtClean="0">
                <a:latin typeface="Calibri" charset="0"/>
                <a:ea typeface="Calibri" charset="0"/>
                <a:cs typeface="Calibri" charset="0"/>
              </a:rPr>
              <a:t>pour vos clients</a:t>
            </a:r>
          </a:p>
          <a:p>
            <a:pPr marL="0" indent="0">
              <a:buNone/>
            </a:pPr>
            <a:r>
              <a:rPr lang="fr-FR" sz="3200" b="1" dirty="0" smtClean="0">
                <a:latin typeface="Calibri" charset="0"/>
                <a:ea typeface="Calibri" charset="0"/>
                <a:cs typeface="Calibri" charset="0"/>
              </a:rPr>
              <a:t>=  Promesse de valeur = </a:t>
            </a:r>
            <a:r>
              <a:rPr lang="fr-FR" sz="32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Bénéfice(s) pour votre client</a:t>
            </a:r>
          </a:p>
          <a:p>
            <a:pPr marL="0" indent="0">
              <a:buNone/>
            </a:pPr>
            <a:r>
              <a:rPr lang="fr-FR" sz="32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fr-FR" sz="32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			</a:t>
            </a:r>
            <a:r>
              <a:rPr lang="fr-FR" sz="3200" b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Bénéfices </a:t>
            </a:r>
            <a:r>
              <a:rPr lang="fr-FR" sz="32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bien identifiés, compris</a:t>
            </a:r>
          </a:p>
          <a:p>
            <a:pPr marL="0" indent="0">
              <a:buNone/>
            </a:pPr>
            <a:endParaRPr lang="fr-FR" sz="32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fr-FR" sz="3200" b="1" dirty="0" smtClean="0">
                <a:latin typeface="Calibri" charset="0"/>
                <a:ea typeface="Calibri" charset="0"/>
                <a:cs typeface="Calibri" charset="0"/>
              </a:rPr>
              <a:t>☛ </a:t>
            </a:r>
            <a:r>
              <a:rPr lang="fr-FR" sz="32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orienter votre métier, votre savoir-faire vers la satisfaction de vos clients </a:t>
            </a:r>
          </a:p>
          <a:p>
            <a:pPr marL="0" indent="0">
              <a:buNone/>
            </a:pPr>
            <a:r>
              <a:rPr lang="fr-FR" sz="32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--&gt; acquérir de nouveaux clients et les fidéliser</a:t>
            </a:r>
          </a:p>
        </p:txBody>
      </p:sp>
    </p:spTree>
    <p:extLst>
      <p:ext uri="{BB962C8B-B14F-4D97-AF65-F5344CB8AC3E}">
        <p14:creationId xmlns:p14="http://schemas.microsoft.com/office/powerpoint/2010/main" val="11523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faire ? L’aide de </a:t>
            </a:r>
            <a:r>
              <a:rPr lang="fr-FR" dirty="0" err="1" smtClean="0"/>
              <a:t>canva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46" y="2084832"/>
            <a:ext cx="6882939" cy="42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" y="872952"/>
            <a:ext cx="8661400" cy="52451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03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585216"/>
            <a:ext cx="11122429" cy="1499616"/>
          </a:xfrm>
        </p:spPr>
        <p:txBody>
          <a:bodyPr>
            <a:noAutofit/>
          </a:bodyPr>
          <a:lstStyle/>
          <a:p>
            <a:r>
              <a:rPr lang="fr-FR" sz="4000" dirty="0" smtClean="0"/>
              <a:t>Canva?  Vous Aide pour créer de la valeur </a:t>
            </a:r>
            <a:br>
              <a:rPr lang="fr-FR" sz="4000" dirty="0" smtClean="0"/>
            </a:br>
            <a:r>
              <a:rPr lang="fr-FR" sz="4000" dirty="0" smtClean="0"/>
              <a:t>comment ? en étudiant </a:t>
            </a:r>
            <a:r>
              <a:rPr lang="fr-FR" sz="4400" b="1" dirty="0" smtClean="0">
                <a:solidFill>
                  <a:srgbClr val="C00000"/>
                </a:solidFill>
              </a:rPr>
              <a:t>9</a:t>
            </a:r>
            <a:r>
              <a:rPr lang="fr-FR" sz="4000" dirty="0" smtClean="0"/>
              <a:t> aspects essentiels de votre business.</a:t>
            </a:r>
            <a:endParaRPr lang="fr-FR" sz="4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56" y="2809700"/>
            <a:ext cx="5408276" cy="3275099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26" y="2809700"/>
            <a:ext cx="5326050" cy="32751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8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99" y="585216"/>
            <a:ext cx="11122429" cy="1276835"/>
          </a:xfrm>
        </p:spPr>
        <p:txBody>
          <a:bodyPr>
            <a:noAutofit/>
          </a:bodyPr>
          <a:lstStyle/>
          <a:p>
            <a:r>
              <a:rPr lang="fr-FR" sz="4000" dirty="0" smtClean="0"/>
              <a:t>Canva?  Vous Aide pour définir votre proposition de valeur </a:t>
            </a:r>
            <a:endParaRPr lang="fr-FR" sz="4000" dirty="0"/>
          </a:p>
        </p:txBody>
      </p:sp>
      <p:sp>
        <p:nvSpPr>
          <p:cNvPr id="3" name="Rectangle 2"/>
          <p:cNvSpPr/>
          <p:nvPr/>
        </p:nvSpPr>
        <p:spPr>
          <a:xfrm>
            <a:off x="259493" y="1862052"/>
            <a:ext cx="11777335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Vous avez </a:t>
            </a:r>
            <a:r>
              <a:rPr lang="fr-FR" sz="2400" dirty="0" smtClean="0">
                <a:effectLst/>
              </a:rPr>
              <a:t>trouvé votre idée d’entreprise</a:t>
            </a:r>
            <a:r>
              <a:rPr lang="fr-FR" sz="2400" dirty="0" smtClean="0"/>
              <a:t> ? 	</a:t>
            </a:r>
          </a:p>
          <a:p>
            <a:r>
              <a:rPr lang="fr-FR" sz="2400" dirty="0"/>
              <a:t>	</a:t>
            </a:r>
            <a:r>
              <a:rPr lang="fr-FR" sz="2400" b="1" dirty="0" smtClean="0">
                <a:solidFill>
                  <a:srgbClr val="C00000"/>
                </a:solidFill>
              </a:rPr>
              <a:t>Etre certain que cette idée = au besoin de votre future clientèle.`</a:t>
            </a:r>
          </a:p>
          <a:p>
            <a:r>
              <a:rPr lang="fr-FR" sz="2400" b="1" dirty="0">
                <a:solidFill>
                  <a:srgbClr val="C00000"/>
                </a:solidFill>
              </a:rPr>
              <a:t>	</a:t>
            </a:r>
            <a:r>
              <a:rPr lang="fr-FR" sz="2400" b="1" dirty="0" smtClean="0">
                <a:solidFill>
                  <a:srgbClr val="C00000"/>
                </a:solidFill>
              </a:rPr>
              <a:t>			       = LA solution à son problème non </a:t>
            </a:r>
            <a:r>
              <a:rPr lang="fr-FR" sz="1600" b="1" dirty="0" smtClean="0">
                <a:solidFill>
                  <a:srgbClr val="C00000"/>
                </a:solidFill>
              </a:rPr>
              <a:t>(ou pas assez) </a:t>
            </a:r>
            <a:r>
              <a:rPr lang="fr-FR" sz="2400" b="1" dirty="0" smtClean="0">
                <a:solidFill>
                  <a:srgbClr val="C00000"/>
                </a:solidFill>
              </a:rPr>
              <a:t>satisfait</a:t>
            </a:r>
          </a:p>
          <a:p>
            <a:endParaRPr lang="fr-FR" sz="2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fr-FR" sz="2400" dirty="0" smtClean="0"/>
              <a:t>Attention : La pertinence de votre idée dépend des besoins et des usages des consommateurs sur ce territoire précis.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2400" b="1" dirty="0" smtClean="0"/>
              <a:t>Canva : vous aide à étudier </a:t>
            </a:r>
            <a:r>
              <a:rPr lang="fr-FR" sz="2800" b="1" dirty="0" smtClean="0">
                <a:solidFill>
                  <a:srgbClr val="FF0000"/>
                </a:solidFill>
              </a:rPr>
              <a:t>9</a:t>
            </a:r>
            <a:r>
              <a:rPr lang="fr-FR" sz="2400" b="1" dirty="0" smtClean="0"/>
              <a:t> aspects essentiels de votre business , 9 aspects tous liés les uns aux autres ! </a:t>
            </a:r>
          </a:p>
          <a:p>
            <a:pPr>
              <a:lnSpc>
                <a:spcPct val="150000"/>
              </a:lnSpc>
            </a:pPr>
            <a:r>
              <a:rPr lang="fr-FR" sz="2400" u="sng" dirty="0" smtClean="0"/>
              <a:t>Le point de départ </a:t>
            </a:r>
            <a:r>
              <a:rPr lang="fr-FR" sz="2400" dirty="0" smtClean="0"/>
              <a:t>: l’étude de vos ≠ cibles clients , 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	</a:t>
            </a:r>
            <a:r>
              <a:rPr lang="fr-FR" sz="2400" dirty="0" smtClean="0"/>
              <a:t>					de leurs ≠ problèmes/besoins 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	</a:t>
            </a:r>
            <a:r>
              <a:rPr lang="fr-FR" sz="2400" dirty="0" smtClean="0"/>
              <a:t>							       et enfin de vos réponses</a:t>
            </a:r>
            <a:endParaRPr lang="fr-FR" sz="2400" dirty="0"/>
          </a:p>
        </p:txBody>
      </p:sp>
      <p:sp>
        <p:nvSpPr>
          <p:cNvPr id="6" name="Flèche à angle droit 5"/>
          <p:cNvSpPr/>
          <p:nvPr/>
        </p:nvSpPr>
        <p:spPr>
          <a:xfrm rot="5400000">
            <a:off x="5344296" y="5665575"/>
            <a:ext cx="444844" cy="358347"/>
          </a:xfrm>
          <a:prstGeom prst="bent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à angle droit 6"/>
          <p:cNvSpPr/>
          <p:nvPr/>
        </p:nvSpPr>
        <p:spPr>
          <a:xfrm rot="5400000">
            <a:off x="7686576" y="6275180"/>
            <a:ext cx="444844" cy="358347"/>
          </a:xfrm>
          <a:prstGeom prst="bent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82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514349"/>
            <a:ext cx="10316464" cy="61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e">
  <a:themeElements>
    <a:clrScheme name="Intégral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é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246</TotalTime>
  <Words>335</Words>
  <Application>Microsoft Macintosh PowerPoint</Application>
  <PresentationFormat>Grand écran</PresentationFormat>
  <Paragraphs>57</Paragraphs>
  <Slides>19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Calibri</vt:lpstr>
      <vt:lpstr>Mangal</vt:lpstr>
      <vt:lpstr>Tw Cen MT</vt:lpstr>
      <vt:lpstr>Tw Cen MT Condensed</vt:lpstr>
      <vt:lpstr>Wingdings 3</vt:lpstr>
      <vt:lpstr>Intégrale</vt:lpstr>
      <vt:lpstr>Présentation de l’OUTIL CANVA</vt:lpstr>
      <vt:lpstr>L’ objectif de votre entreprise : Créer de la valeur pour vos clients </vt:lpstr>
      <vt:lpstr>Présentation PowerPoint</vt:lpstr>
      <vt:lpstr>L’ idée clé a retenir : proposition de valeur</vt:lpstr>
      <vt:lpstr>Comment faire ? L’aide de canva </vt:lpstr>
      <vt:lpstr>Présentation PowerPoint</vt:lpstr>
      <vt:lpstr>Canva?  Vous Aide pour créer de la valeur  comment ? en étudiant 9 aspects essentiels de votre business.</vt:lpstr>
      <vt:lpstr>Canva?  Vous Aide pour définir votre proposition de valeur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l’OUTIL CANVA</dc:title>
  <dc:creator>Utilisateur de Microsoft Office</dc:creator>
  <cp:lastModifiedBy>Utilisateur de Microsoft Office</cp:lastModifiedBy>
  <cp:revision>26</cp:revision>
  <dcterms:created xsi:type="dcterms:W3CDTF">2018-01-10T21:54:24Z</dcterms:created>
  <dcterms:modified xsi:type="dcterms:W3CDTF">2018-01-11T09:58:20Z</dcterms:modified>
</cp:coreProperties>
</file>